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73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Explore Data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1D72DEEC-62EF-57D6-64A9-9B195B7C9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45F5CD-A006-158B-FE8B-7E079B0D0FEC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D3819B-789C-A98F-1CEE-532C2B4C7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077" y="275417"/>
            <a:ext cx="242766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Analysis versus EDA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Analysis: generates evidence, fits specific question</a:t>
            </a:r>
          </a:p>
          <a:p>
            <a:pPr lvl="0"/>
            <a:r>
              <a:rPr dirty="0"/>
              <a:t>EDA: informal exploration and assumptions testing</a:t>
            </a:r>
          </a:p>
          <a:p>
            <a:pPr lvl="0"/>
            <a:r>
              <a:rPr dirty="0"/>
              <a:t>Analysis designed for others, EDA usually private</a:t>
            </a:r>
          </a:p>
          <a:p>
            <a:pPr lvl="0"/>
            <a:r>
              <a:rPr lang="en-GB" dirty="0"/>
              <a:t>E</a:t>
            </a:r>
            <a:r>
              <a:rPr dirty="0" err="1"/>
              <a:t>ssential</a:t>
            </a:r>
            <a:r>
              <a:rPr dirty="0"/>
              <a:t> parts of complete data analysis process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Statistical Analysis Plan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Formal document connecting hypothesis to analysis method</a:t>
            </a:r>
          </a:p>
          <a:p>
            <a:pPr lvl="0"/>
            <a:r>
              <a:t>Created before any data collection begins</a:t>
            </a:r>
          </a:p>
          <a:p>
            <a:pPr lvl="0"/>
            <a:r>
              <a:t>Specifies hypotheses, statistical models, and data collection</a:t>
            </a:r>
          </a:p>
          <a:p>
            <a:pPr lvl="0"/>
            <a:r>
              <a:t>Effect size and sample size justification included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>
            <a:extLst>
              <a:ext uri="{FF2B5EF4-FFF2-40B4-BE49-F238E27FC236}">
                <a16:creationId xmlns:a16="http://schemas.microsoft.com/office/drawing/2014/main" id="{BD9B8104-0306-353D-B82B-F8624BB62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7625"/>
            <a:ext cx="108585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204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Modern Scientific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Traditional cycle inadequate for best practice</a:t>
            </a:r>
          </a:p>
          <a:p>
            <a:pPr lvl="0"/>
            <a:r>
              <a:t>Analysis planning must occur with hypothesis formulation</a:t>
            </a:r>
          </a:p>
          <a:p>
            <a:pPr lvl="0"/>
            <a:r>
              <a:t>Experimental design phase with power analysis</a:t>
            </a:r>
          </a:p>
          <a:p>
            <a:pPr lvl="0"/>
            <a:r>
              <a:t>Statistical analysis plan produced prior to data collection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8E9B70CB-9A12-3B3C-D5E4-EB2380E7C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219200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096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Formulate appropriate statistical questions</a:t>
            </a:r>
          </a:p>
          <a:p>
            <a:pPr lvl="0"/>
            <a:r>
              <a:t>Perform hypothesis testing using NHST framework</a:t>
            </a:r>
          </a:p>
          <a:p>
            <a:pPr lvl="0"/>
            <a:r>
              <a:t>Summarize what “Weighing the Pig” means</a:t>
            </a:r>
          </a:p>
          <a:p>
            <a:pPr lvl="0"/>
            <a:r>
              <a:t>Distinguish between Analysis versus EDA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Question, Explore, Analyze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Dataset often comes in imperfect state</a:t>
            </a:r>
          </a:p>
          <a:p>
            <a:pPr lvl="0"/>
            <a:r>
              <a:rPr dirty="0"/>
              <a:t>First task is to “weigh the pig” - understand data</a:t>
            </a:r>
          </a:p>
          <a:p>
            <a:pPr lvl="0"/>
            <a:r>
              <a:rPr dirty="0"/>
              <a:t>Order: Question, Explore, Analyze</a:t>
            </a:r>
          </a:p>
          <a:p>
            <a:pPr lvl="0"/>
            <a:r>
              <a:rPr dirty="0"/>
              <a:t>Choose analysis prior to collecting first data point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Weighing the Pig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Term for creating summary-at-a-glance of dataset</a:t>
            </a:r>
          </a:p>
          <a:p>
            <a:pPr lvl="0"/>
            <a:r>
              <a:t>Includes graphics, statistical summary, and data amount</a:t>
            </a:r>
          </a:p>
          <a:p>
            <a:pPr lvl="0"/>
            <a:r>
              <a:t>Key consideration: specification of variables</a:t>
            </a:r>
          </a:p>
          <a:p>
            <a:pPr lvl="0"/>
            <a:r>
              <a:t>Best way to gain skill: practice with data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F9CA18-ADF0-7AA5-F019-C56F73C06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529" y="236916"/>
            <a:ext cx="1728718" cy="230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Exploratory Data Analysis (EDA)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Examine variables: are they as expected?</a:t>
            </a:r>
          </a:p>
          <a:p>
            <a:pPr lvl="0"/>
            <a:r>
              <a:t>Graph data and examine numerical summaries</a:t>
            </a:r>
          </a:p>
          <a:p>
            <a:pPr lvl="0"/>
            <a:r>
              <a:t>Look for errors both trivial and serious</a:t>
            </a:r>
          </a:p>
          <a:p>
            <a:pPr lvl="0"/>
            <a:r>
              <a:t>May take large proportion of analysis time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Question Formulation and NHST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Null Hypothesis Significance Testing framework</a:t>
            </a:r>
          </a:p>
          <a:p>
            <a:pPr lvl="0"/>
            <a:r>
              <a:t>Population of interest cannot be directly measured</a:t>
            </a:r>
          </a:p>
          <a:p>
            <a:pPr lvl="0"/>
            <a:r>
              <a:t>Experimental samples drawn randomly from population</a:t>
            </a:r>
          </a:p>
          <a:p>
            <a:pPr lvl="0"/>
            <a:r>
              <a:t>Test statistics compared to expected under null hypothesis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NHST Core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Null hypothesis: consistent with no effect</a:t>
            </a:r>
          </a:p>
          <a:p>
            <a:pPr lvl="0"/>
            <a:r>
              <a:t>P-value: probability observed effect due to chance</a:t>
            </a:r>
          </a:p>
          <a:p>
            <a:pPr lvl="0"/>
            <a:r>
              <a:t>Alpha value: maximum acceptable probability of error (0.05)</a:t>
            </a:r>
          </a:p>
          <a:p>
            <a:pPr lvl="0"/>
            <a:r>
              <a:t>Alternative hypothesis: effect we predict to be true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Variables and Graphing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Good graph tells whole story</a:t>
            </a:r>
          </a:p>
          <a:p>
            <a:pPr lvl="0"/>
            <a:r>
              <a:t>Bad graph worse than no graph at all</a:t>
            </a:r>
          </a:p>
          <a:p>
            <a:pPr lvl="0"/>
            <a:r>
              <a:t>Distinction between EDA graphs and evidence graphs</a:t>
            </a:r>
          </a:p>
          <a:p>
            <a:pPr lvl="0"/>
            <a:r>
              <a:t>Must convey relevant information and be self-contained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CC18B6-95D5-B988-3FA1-9541F6A29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644" y="4001294"/>
            <a:ext cx="7459234" cy="240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Scientific Graph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Reflect hypothesis or statistical concept</a:t>
            </a:r>
          </a:p>
          <a:p>
            <a:pPr lvl="0"/>
            <a:r>
              <a:t>Appropriate to the data being analyzed</a:t>
            </a:r>
          </a:p>
          <a:p>
            <a:pPr lvl="0"/>
            <a:r>
              <a:t>Consistent in aesthetics throughout</a:t>
            </a:r>
          </a:p>
          <a:p>
            <a:pPr lvl="0"/>
            <a:r>
              <a:t>Build up information in layers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98F15F4-D900-6579-16B6-F9F73D674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957" y="3994485"/>
            <a:ext cx="4370005" cy="262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362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Accessible</vt:lpstr>
      <vt:lpstr>Explore Data</vt:lpstr>
      <vt:lpstr>Learning Objectives</vt:lpstr>
      <vt:lpstr>Question, Explore, Analyze Workflow</vt:lpstr>
      <vt:lpstr>Weighing the Pig Concept</vt:lpstr>
      <vt:lpstr>Exploratory Data Analysis (EDA)</vt:lpstr>
      <vt:lpstr>Question Formulation and NHST</vt:lpstr>
      <vt:lpstr>NHST Core Components</vt:lpstr>
      <vt:lpstr>Variables and Graphing Principles</vt:lpstr>
      <vt:lpstr>Scientific Graph Requirements</vt:lpstr>
      <vt:lpstr>Analysis versus EDA Distinction</vt:lpstr>
      <vt:lpstr>Statistical Analysis Plan Concept</vt:lpstr>
      <vt:lpstr>PowerPoint Presentation</vt:lpstr>
      <vt:lpstr>Modern Scientific Method</vt:lpstr>
      <vt:lpstr>PowerPoint Presentation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2025-07-07T10:19:01Z</dcterms:created>
  <dcterms:modified xsi:type="dcterms:W3CDTF">2025-07-08T09:20:48Z</dcterms:modified>
</cp:coreProperties>
</file>