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B389-BCFD-877D-F546-82ADAA71A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FB0D7-8490-EB94-A6EE-313835929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93A00-FF00-9C01-4A4B-CD2227BF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CF1A7-0A24-3456-578C-11FCCE23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54806-9638-A4C0-8280-622A4C95A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22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54F40-5657-B84B-5EBB-68F8569C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217EBE-FA1C-87B9-7777-10F0B3286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DDB45-A506-346B-0A69-C3DCFA33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29928-E123-796F-F856-DB2D49688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631D0-D481-EE98-8800-DA30A471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9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8A7F3-39CB-9C87-DE16-D4242D8A1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3B132-DF94-DE9F-1C9E-113396EA0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15072-F10E-616A-002E-472E5A15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A6573-D0CF-9E4A-092A-F550E85F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4D222-2A10-22A8-4AC8-1A9226FB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88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6A1BD-78C5-5CF7-78B6-0794D87F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89409-4FE5-857B-E042-E02189516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8F357-5CE0-92F4-073B-33693B2C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67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46844-194D-BE44-5B4B-DF68C95CA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29141-71D1-B3C3-4404-2D8380EF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8259C-29E0-58AC-7E93-A3903E0F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36B1D-FB56-3BB7-EA5A-090E34D3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9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9FC14-7AF5-69EE-C4D3-5EF6073B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08056-6333-3D69-A4C9-DDF04BE2E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324D4-5482-505B-2B33-75FEC588B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E910A-587C-2EC8-6A2C-5FF76605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E4256-5857-C4D2-DFCE-3914A8AE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1E9B9-6383-D054-C576-7916AB00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44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76E5E-FF4B-B163-2B07-8ED63FEB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D7CD2-F8CB-BDF2-3B95-D7BC521A2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B3621-0D27-9595-5230-7B92BFB04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D572AD-5EA0-7CE7-84F0-AB53E2FD0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EFFB81-FB41-7DC7-C9D0-333932FC3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7F3CC1-98B8-EA97-7AF9-44B33467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3EDD-4B69-709D-34E1-5B564F1C0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E92EA-109E-3686-BB77-D715BBDC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62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4BBDF-A325-9C7C-2A20-BB37DA4C8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103D1-D9E0-FFFC-5C09-311EC104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CCB0E8-64D9-CC91-AF09-FB628D94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8D75E-2F0E-685D-B71A-FC4ACAFA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49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9D3D28-9A8D-14AC-467D-ACA34481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F388A-9284-9329-DE1F-F5B8F905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757FF-6DB7-6CCB-7F72-8DF37C73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6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92B7-2054-95C5-4B27-C21ED499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88ECE-9BB6-5FBB-141F-7D83519EE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6E264-3EF8-6F9E-9E47-F802526C8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5D3C9-F9E2-3B70-893C-DA2996159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86350-1E32-5974-2FD1-18517DC7B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B10FA-A63A-3A49-0732-18AF53B4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7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FBD89-346E-69E2-C1A2-2D4C2636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7F3B85-27B3-CF56-C0B2-4407DB91FB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159C-6E83-B2BA-27E7-7838AC6A1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908ABA-13FA-9931-5DA7-018CA516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875E6-935B-B7BA-56B3-7B7F6FF2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62FAC-D0D7-D277-D1F3-465EC51A8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88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587D49-3254-50BC-5DCB-8810FB69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7D8D3-001E-DF4F-C8C1-197084240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EC119-91C8-F624-B6DD-0DBDB997E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2D85C-B19D-A3E6-4DA0-4332F227D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91C1-F848-6534-2E28-CD2BDDD02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pPr marL="0" lvl="0" indent="0">
              <a:buNone/>
            </a:pPr>
            <a:r>
              <a:t>Distributions</a:t>
            </a:r>
          </a:p>
        </p:txBody>
      </p:sp>
      <p:pic>
        <p:nvPicPr>
          <p:cNvPr id="3" name="Picture 4" descr="Data Science Toolkit">
            <a:extLst>
              <a:ext uri="{FF2B5EF4-FFF2-40B4-BE49-F238E27FC236}">
                <a16:creationId xmlns:a16="http://schemas.microsoft.com/office/drawing/2014/main" id="{3519ACF5-AE55-41C7-9395-4A77033F3F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46" y="89738"/>
            <a:ext cx="2797816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5949BB-6193-B9FE-CC77-8F1DB170A186}"/>
              </a:ext>
            </a:extLst>
          </p:cNvPr>
          <p:cNvSpPr txBox="1"/>
          <p:nvPr/>
        </p:nvSpPr>
        <p:spPr>
          <a:xfrm>
            <a:off x="3311662" y="832032"/>
            <a:ext cx="4473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https://RStatsBootcamp.com/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A0C3A32-E5AB-BEE5-5D41-7F2B30B09C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4746" y="256905"/>
            <a:ext cx="3240000" cy="220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Binomial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20352" cy="4351338"/>
          </a:xfrm>
        </p:spPr>
        <p:txBody>
          <a:bodyPr/>
          <a:lstStyle/>
          <a:p>
            <a:pPr lvl="0"/>
            <a:r>
              <a:rPr dirty="0"/>
              <a:t>Describes data with exactly two outcomes (0/1, yes/no)</a:t>
            </a:r>
          </a:p>
          <a:p>
            <a:pPr lvl="0"/>
            <a:r>
              <a:rPr dirty="0"/>
              <a:t>Count of “successes” in series of independent trials</a:t>
            </a:r>
          </a:p>
          <a:p>
            <a:pPr lvl="0"/>
            <a:r>
              <a:rPr dirty="0"/>
              <a:t>Examples: coin flips, germination success, presence/absence</a:t>
            </a:r>
          </a:p>
          <a:p>
            <a:pPr lvl="0"/>
            <a:r>
              <a:rPr dirty="0"/>
              <a:t>Two parameters: number of trials (n) and probability (p)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E8754E31-B415-FE99-2470-A68E2ED68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552" y="1690688"/>
            <a:ext cx="5536339" cy="39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Distribution Diagnosis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Develop expectation based on data type</a:t>
            </a:r>
          </a:p>
          <a:p>
            <a:pPr lvl="0"/>
            <a:r>
              <a:t>Graph data with histogram and q-q plot</a:t>
            </a:r>
          </a:p>
          <a:p>
            <a:pPr lvl="0"/>
            <a:r>
              <a:t>Compare q-q plots with different theoretical distributions</a:t>
            </a:r>
          </a:p>
          <a:p>
            <a:pPr lvl="0"/>
            <a:r>
              <a:t>Try transformations if assumptions violated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Diagnostic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Subjective endeavor requiring experience</a:t>
            </a:r>
          </a:p>
          <a:p>
            <a:pPr lvl="0"/>
            <a:r>
              <a:t>First examine type of data for expected distribution</a:t>
            </a:r>
          </a:p>
          <a:p>
            <a:pPr lvl="0"/>
            <a:r>
              <a:t>Use both graphical and statistical tests</a:t>
            </a:r>
          </a:p>
          <a:p>
            <a:pPr lvl="0"/>
            <a:r>
              <a:t>Consider transformations to meet assumptions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Practice Exercises</a:t>
            </a:r>
          </a:p>
        </p:txBody>
      </p:sp>
      <p:pic>
        <p:nvPicPr>
          <p:cNvPr id="6" name="Picture 5" descr="A cat sitting on a computer&#10;&#10;AI-generated content may be incorrect.">
            <a:extLst>
              <a:ext uri="{FF2B5EF4-FFF2-40B4-BE49-F238E27FC236}">
                <a16:creationId xmlns:a16="http://schemas.microsoft.com/office/drawing/2014/main" id="{D2E0F507-A649-BEC3-934D-D62F9A7982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453" y="1417320"/>
            <a:ext cx="7883093" cy="52553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Create and use histograms to evaluate data distribution</a:t>
            </a:r>
          </a:p>
          <a:p>
            <a:pPr lvl="0"/>
            <a:r>
              <a:t>Identify Gaussian data and understand it’s not “normal”</a:t>
            </a:r>
          </a:p>
          <a:p>
            <a:pPr lvl="0"/>
            <a:r>
              <a:t>Identify Poisson and Binomial data distributions</a:t>
            </a:r>
          </a:p>
          <a:p>
            <a:pPr lvl="0"/>
            <a:r>
              <a:t>Diagnose common data distributions effectively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Sampling and Statistical Inference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Sampling underpins traditional statistics fundamentals</a:t>
            </a:r>
          </a:p>
          <a:p>
            <a:pPr lvl="0"/>
            <a:r>
              <a:t>Population of interest cannot be directly measured</a:t>
            </a:r>
          </a:p>
          <a:p>
            <a:pPr lvl="0"/>
            <a:r>
              <a:t>Sample to estimate real measures of population</a:t>
            </a:r>
          </a:p>
          <a:p>
            <a:pPr lvl="0"/>
            <a:r>
              <a:t>Error depends on population variation and sample size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Histogram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Plots numeric variable on x-axis (continuous or integers)</a:t>
            </a:r>
          </a:p>
          <a:p>
            <a:pPr lvl="0"/>
            <a:r>
              <a:t>Frequency or proportion of observations on y-axis</a:t>
            </a:r>
          </a:p>
          <a:p>
            <a:pPr lvl="0"/>
            <a:r>
              <a:t>Bars represent counts in ranges called “bins”</a:t>
            </a:r>
          </a:p>
          <a:p>
            <a:pPr lvl="0"/>
            <a:r>
              <a:t>Shape reveals distribution of data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5D30B5-267E-D649-0E1B-DF0D71DDCC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2720" y="4772439"/>
            <a:ext cx="2591162" cy="504895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35102F76-264C-A67B-BF71-F61F1815AF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909" y="3466208"/>
            <a:ext cx="4337891" cy="3098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Simulation of Samples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91476" cy="4351338"/>
          </a:xfrm>
        </p:spPr>
        <p:txBody>
          <a:bodyPr/>
          <a:lstStyle/>
          <a:p>
            <a:pPr lvl="0"/>
            <a:r>
              <a:rPr dirty="0"/>
              <a:t>Compare sample means to true population mean</a:t>
            </a:r>
          </a:p>
          <a:p>
            <a:pPr lvl="0"/>
            <a:r>
              <a:rPr dirty="0"/>
              <a:t>Sample means vary randomly around true mean</a:t>
            </a:r>
          </a:p>
          <a:p>
            <a:pPr lvl="0"/>
            <a:r>
              <a:rPr dirty="0"/>
              <a:t>Most samples close to true mean, fewer farther away</a:t>
            </a:r>
          </a:p>
          <a:p>
            <a:pPr lvl="0"/>
            <a:r>
              <a:rPr dirty="0"/>
              <a:t>Demonstrates sampling distribution concept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CDD539BA-008F-D0E5-8AED-2D936D33F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044" y="1690688"/>
            <a:ext cx="5573829" cy="3981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Gaussian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37722" cy="4351338"/>
          </a:xfrm>
        </p:spPr>
        <p:txBody>
          <a:bodyPr/>
          <a:lstStyle/>
          <a:p>
            <a:pPr lvl="0"/>
            <a:r>
              <a:rPr dirty="0"/>
              <a:t>Classic “bell curve” shaped distribution</a:t>
            </a:r>
          </a:p>
          <a:p>
            <a:pPr lvl="0"/>
            <a:r>
              <a:rPr dirty="0"/>
              <a:t>Most important for continuous numeric variables</a:t>
            </a:r>
          </a:p>
          <a:p>
            <a:pPr lvl="0"/>
            <a:r>
              <a:rPr dirty="0"/>
              <a:t>Expected for measurements like height, weight, length</a:t>
            </a:r>
          </a:p>
          <a:p>
            <a:pPr lvl="0"/>
            <a:r>
              <a:rPr dirty="0"/>
              <a:t>Described by mean and variance parameters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6A4AEE5-F39F-4DB4-054C-A223B843B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543" y="1690688"/>
            <a:ext cx="5319872" cy="3799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Gaussian Assumptions in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Linear models assume Gaussian residuals (not raw data)</a:t>
            </a:r>
          </a:p>
          <a:p>
            <a:pPr lvl="0"/>
            <a:r>
              <a:t>Must test assumption for regression and ANOVA</a:t>
            </a:r>
          </a:p>
          <a:p>
            <a:pPr lvl="0"/>
            <a:r>
              <a:t>Two parameters: mean and variance control shape</a:t>
            </a:r>
          </a:p>
          <a:p>
            <a:pPr lvl="0"/>
            <a:r>
              <a:t>Different means shift curve position, different variances change spread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Quartile-Quartile (Q-Q) Plots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Compare data to theoretical Gaussian expectation</a:t>
            </a:r>
          </a:p>
          <a:p>
            <a:pPr lvl="0"/>
            <a:r>
              <a:t>Straight diagonal line indicates perfect Gaussian fit</a:t>
            </a:r>
          </a:p>
          <a:p>
            <a:pPr lvl="0"/>
            <a:r>
              <a:t>Systematic deviation indicates non-Gaussian distribution</a:t>
            </a:r>
          </a:p>
          <a:p>
            <a:pPr lvl="0"/>
            <a:r>
              <a:t>Useful diagnostic for model assumptions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BE6E0C-82F1-DC6A-A68D-D92861035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6347" y="3882489"/>
            <a:ext cx="3887236" cy="27939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Poisson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91213" cy="4351338"/>
          </a:xfrm>
        </p:spPr>
        <p:txBody>
          <a:bodyPr/>
          <a:lstStyle/>
          <a:p>
            <a:pPr lvl="0"/>
            <a:r>
              <a:rPr dirty="0"/>
              <a:t>Used for count data of discrete events</a:t>
            </a:r>
          </a:p>
          <a:p>
            <a:pPr lvl="0"/>
            <a:r>
              <a:rPr dirty="0"/>
              <a:t>Classic example: events occurring over time/space</a:t>
            </a:r>
          </a:p>
          <a:p>
            <a:pPr lvl="0"/>
            <a:r>
              <a:rPr dirty="0"/>
              <a:t>Data typically skewed to the right</a:t>
            </a:r>
          </a:p>
          <a:p>
            <a:pPr lvl="0"/>
            <a:r>
              <a:rPr dirty="0"/>
              <a:t>Single parameter λ (lambda) describes mean and variance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5B4B31DD-1279-1C50-93A3-2CD2DB019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169" y="1690688"/>
            <a:ext cx="5491213" cy="3922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ccessibl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8EB8C77-E53E-429C-A2EC-5C22E1B9313F}" vid="{3445B5F1-8603-4D94-9ACD-ECD6EB6819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370</Words>
  <Application>Microsoft Office PowerPoint</Application>
  <PresentationFormat>Widescreen</PresentationFormat>
  <Paragraphs>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Accessible</vt:lpstr>
      <vt:lpstr>Distributions</vt:lpstr>
      <vt:lpstr>Learning Objectives</vt:lpstr>
      <vt:lpstr>Sampling and Statistical Inference</vt:lpstr>
      <vt:lpstr>Histogram Usage</vt:lpstr>
      <vt:lpstr>Simulation of Samples</vt:lpstr>
      <vt:lpstr>Gaussian Distribution</vt:lpstr>
      <vt:lpstr>Gaussian Assumptions in Analysis</vt:lpstr>
      <vt:lpstr>Quartile-Quartile (Q-Q) Plots</vt:lpstr>
      <vt:lpstr>Poisson Distribution</vt:lpstr>
      <vt:lpstr>Binomial Distribution</vt:lpstr>
      <vt:lpstr>Distribution Diagnosis Process</vt:lpstr>
      <vt:lpstr>Diagnostic Best Practices</vt:lpstr>
      <vt:lpstr>Practice Exercises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Accessible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>Ed Harris</cp:lastModifiedBy>
  <cp:revision>3</cp:revision>
  <dcterms:created xsi:type="dcterms:W3CDTF">2025-07-07T10:19:01Z</dcterms:created>
  <dcterms:modified xsi:type="dcterms:W3CDTF">2025-07-08T13:53:01Z</dcterms:modified>
</cp:coreProperties>
</file>