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B389-BCFD-877D-F546-82ADAA71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FB0D7-8490-EB94-A6EE-313835929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3A00-FF00-9C01-4A4B-CD2227BF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F1A7-0A24-3456-578C-11FCCE23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54806-9638-A4C0-8280-622A4C95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4F40-5657-B84B-5EBB-68F8569C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17EBE-FA1C-87B9-7777-10F0B3286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DB45-A506-346B-0A69-C3DCFA33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9928-E123-796F-F856-DB2D4968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31D0-D481-EE98-8800-DA30A471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9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8A7F3-39CB-9C87-DE16-D4242D8A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3B132-DF94-DE9F-1C9E-113396EA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5072-F10E-616A-002E-472E5A15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A6573-D0CF-9E4A-092A-F550E85F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4D222-2A10-22A8-4AC8-1A9226FB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A1BD-78C5-5CF7-78B6-0794D87F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9409-4FE5-857B-E042-E0218951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F357-5CE0-92F4-073B-33693B2C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7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46844-194D-BE44-5B4B-DF68C95C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9141-71D1-B3C3-4404-2D8380EF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259C-29E0-58AC-7E93-A3903E0F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6B1D-FB56-3BB7-EA5A-090E34D3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FC14-7AF5-69EE-C4D3-5EF6073B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8056-6333-3D69-A4C9-DDF04BE2E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24D4-5482-505B-2B33-75FEC588B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E910A-587C-2EC8-6A2C-5FF76605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E4256-5857-C4D2-DFCE-3914A8AE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1E9B9-6383-D054-C576-7916AB00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4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6E5E-FF4B-B163-2B07-8ED63FEB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D7CD2-F8CB-BDF2-3B95-D7BC521A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B3621-0D27-9595-5230-7B92BFB0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572AD-5EA0-7CE7-84F0-AB53E2FD0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FFB81-FB41-7DC7-C9D0-333932FC3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F3CC1-98B8-EA97-7AF9-44B33467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C3EDD-4B69-709D-34E1-5B564F1C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E92EA-109E-3686-BB77-D715BBDC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2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BBDF-A325-9C7C-2A20-BB37DA4C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103D1-D9E0-FFFC-5C09-311EC104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CB0E8-64D9-CC91-AF09-FB628D9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8D75E-2F0E-685D-B71A-FC4ACAFA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D3D28-9A8D-14AC-467D-ACA34481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F388A-9284-9329-DE1F-F5B8F905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757FF-6DB7-6CCB-7F72-8DF37C73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92B7-2054-95C5-4B27-C21ED499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8ECE-9BB6-5FBB-141F-7D83519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6E264-3EF8-6F9E-9E47-F802526C8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5D3C9-F9E2-3B70-893C-DA299615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86350-1E32-5974-2FD1-18517DC7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B10FA-A63A-3A49-0732-18AF53B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BD89-346E-69E2-C1A2-2D4C2636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F3B85-27B3-CF56-C0B2-4407DB91F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B159C-6E83-B2BA-27E7-7838AC6A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8ABA-13FA-9931-5DA7-018CA516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875E6-935B-B7BA-56B3-7B7F6FF2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62FAC-D0D7-D277-D1F3-465EC51A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87D49-3254-50BC-5DCB-8810FB69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D8D3-001E-DF4F-C8C1-19708424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C119-91C8-F624-B6DD-0DBDB997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D85C-B19D-A3E6-4DA0-4332F227D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91C1-F848-6534-2E28-CD2BDDD02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 marL="0" lvl="0" indent="0">
              <a:buNone/>
            </a:pPr>
            <a:r>
              <a:t>Regression</a:t>
            </a:r>
          </a:p>
        </p:txBody>
      </p:sp>
      <p:pic>
        <p:nvPicPr>
          <p:cNvPr id="3" name="Picture 4" descr="Data Science Toolkit">
            <a:extLst>
              <a:ext uri="{FF2B5EF4-FFF2-40B4-BE49-F238E27FC236}">
                <a16:creationId xmlns:a16="http://schemas.microsoft.com/office/drawing/2014/main" id="{B0BD3396-8643-FE17-0DCD-87F00B7FF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6" y="89738"/>
            <a:ext cx="279781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3DB6B1-8FA4-C142-C1BF-C5FACC278750}"/>
              </a:ext>
            </a:extLst>
          </p:cNvPr>
          <p:cNvSpPr txBox="1"/>
          <p:nvPr/>
        </p:nvSpPr>
        <p:spPr>
          <a:xfrm>
            <a:off x="3311662" y="832032"/>
            <a:ext cx="4473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https://RStatsBootcamp.com/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1E573B-AA91-1DDF-AA4D-024FFD8D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54" y="388189"/>
            <a:ext cx="3240000" cy="24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Homoscedasticity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Variance of residuals should be constant</a:t>
            </a:r>
          </a:p>
          <a:p>
            <a:pPr lvl="0"/>
            <a:r>
              <a:t>Plot residuals vs fitted values</a:t>
            </a:r>
          </a:p>
          <a:p>
            <a:pPr lvl="0"/>
            <a:r>
              <a:t>Look for even spread across x-axis</a:t>
            </a:r>
          </a:p>
          <a:p>
            <a:pPr lvl="0"/>
            <a:r>
              <a:t>Absence of systematic patterns indicates independence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16C5C7-6249-462D-7C9C-C79EBB76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59" y="3850105"/>
            <a:ext cx="4376081" cy="280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Regression Results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F-statistic tests overall model significance</a:t>
            </a:r>
          </a:p>
          <a:p>
            <a:pPr lvl="0"/>
            <a:r>
              <a:t>R-squared shows proportion of variance explained</a:t>
            </a:r>
          </a:p>
          <a:p>
            <a:pPr lvl="0"/>
            <a:r>
              <a:t>Coefficient estimates show intercept and slope</a:t>
            </a:r>
          </a:p>
          <a:p>
            <a:pPr lvl="0"/>
            <a:r>
              <a:t>P-values test whether parameters differ from zero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A79CC-D20E-A6B2-A75E-46AEB759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49" y="3862065"/>
            <a:ext cx="6115663" cy="27368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Reporting Regression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Include R-squared, degrees of freedom, and p-value</a:t>
            </a:r>
          </a:p>
          <a:p>
            <a:pPr lvl="0"/>
            <a:r>
              <a:t>Example: “significant linear relationship (R-squared = 0.97, df = 1,54, P &lt; 0.0001)”</a:t>
            </a:r>
          </a:p>
          <a:p>
            <a:pPr lvl="0"/>
            <a:r>
              <a:t>Never copy-paste raw statistical output</a:t>
            </a:r>
          </a:p>
          <a:p>
            <a:pPr lvl="0"/>
            <a:r>
              <a:t>Summarize appropriately for intended audience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Alternatives to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Data transformation when assumptions violated</a:t>
            </a:r>
          </a:p>
          <a:p>
            <a:pPr lvl="0"/>
            <a:r>
              <a:t>Spearman rank correlation for relationship demonstration</a:t>
            </a:r>
          </a:p>
          <a:p>
            <a:pPr lvl="0"/>
            <a:r>
              <a:t>Nonparametric regression (Kendal-Theil-Siegel)</a:t>
            </a:r>
          </a:p>
          <a:p>
            <a:pPr lvl="0"/>
            <a:r>
              <a:t>Consider these when assumptions cannot be met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Practice Exercises</a:t>
            </a:r>
          </a:p>
        </p:txBody>
      </p:sp>
      <p:pic>
        <p:nvPicPr>
          <p:cNvPr id="6" name="Picture 5" descr="A cat sitting on a computer&#10;&#10;AI-generated content may be incorrect.">
            <a:extLst>
              <a:ext uri="{FF2B5EF4-FFF2-40B4-BE49-F238E27FC236}">
                <a16:creationId xmlns:a16="http://schemas.microsoft.com/office/drawing/2014/main" id="{D2E0F507-A649-BEC3-934D-D62F9A798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53" y="1417320"/>
            <a:ext cx="7883093" cy="5255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Evaluate the question of simple regression</a:t>
            </a:r>
          </a:p>
          <a:p>
            <a:pPr lvl="0"/>
            <a:r>
              <a:t>Discuss data and assumptions of simple regression</a:t>
            </a:r>
          </a:p>
          <a:p>
            <a:pPr lvl="0"/>
            <a:r>
              <a:t>Graph simple regression effectively</a:t>
            </a:r>
          </a:p>
          <a:p>
            <a:pPr lvl="0"/>
            <a:r>
              <a:t>Perform tests and alternatives for simple regression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Regression to the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One of most common and powerful statistical tools</a:t>
            </a:r>
          </a:p>
          <a:p>
            <a:pPr lvl="0"/>
            <a:r>
              <a:t>Created by Francis Galton for studying heritable traits</a:t>
            </a:r>
          </a:p>
          <a:p>
            <a:pPr lvl="0"/>
            <a:r>
              <a:t>Concept: whenever correlation imperfect, regression to mean occurs</a:t>
            </a:r>
          </a:p>
          <a:p>
            <a:pPr lvl="0"/>
            <a:r>
              <a:t>Foundation tool shared for greater scientific good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Question of Simple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Relate value of numeric variable to another variable</a:t>
            </a:r>
          </a:p>
          <a:p>
            <a:pPr lvl="0"/>
            <a:r>
              <a:t>Predict variable value based on another</a:t>
            </a:r>
          </a:p>
          <a:p>
            <a:pPr lvl="0"/>
            <a:r>
              <a:t>Quantify variation attributable to predictor</a:t>
            </a:r>
          </a:p>
          <a:p>
            <a:pPr lvl="0"/>
            <a:r>
              <a:t>Test significance of relationships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Regression Model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α (alpha): intercept parameter</a:t>
            </a:r>
          </a:p>
          <a:p>
            <a:pPr lvl="0"/>
            <a:r>
              <a:t>β (beta): slope parameter</a:t>
            </a:r>
          </a:p>
          <a:p>
            <a:pPr lvl="0"/>
            <a:r>
              <a:t>y: dependent variable, x: predictor variable</a:t>
            </a:r>
          </a:p>
          <a:p>
            <a:pPr lvl="0"/>
            <a:r>
              <a:t>ε (epsilon): residual error term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EB9F7-10D4-7368-F635-1A0F5B5D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13" y="4378324"/>
            <a:ext cx="2670474" cy="5578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Data and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Linear relationship between variables</a:t>
            </a:r>
          </a:p>
          <a:p>
            <a:pPr lvl="0"/>
            <a:r>
              <a:rPr dirty="0"/>
              <a:t>Numeric continuous data for dependent variable</a:t>
            </a:r>
          </a:p>
          <a:p>
            <a:pPr lvl="0"/>
            <a:r>
              <a:rPr dirty="0"/>
              <a:t>Independence of observations</a:t>
            </a:r>
          </a:p>
          <a:p>
            <a:pPr lvl="0"/>
            <a:r>
              <a:rPr dirty="0"/>
              <a:t>Gaussian distribution of residuals (not raw data!)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Graphing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24902" cy="4351338"/>
          </a:xfrm>
        </p:spPr>
        <p:txBody>
          <a:bodyPr/>
          <a:lstStyle/>
          <a:p>
            <a:pPr lvl="0"/>
            <a:r>
              <a:rPr dirty="0"/>
              <a:t>Scatterplot with dependent variable on y-axis</a:t>
            </a:r>
          </a:p>
          <a:p>
            <a:pPr lvl="0"/>
            <a:r>
              <a:rPr dirty="0"/>
              <a:t>Predictor variable on x-axis</a:t>
            </a:r>
          </a:p>
          <a:p>
            <a:pPr lvl="0"/>
            <a:r>
              <a:rPr dirty="0"/>
              <a:t>Regression line shows line of best fit</a:t>
            </a:r>
          </a:p>
          <a:p>
            <a:pPr lvl="0"/>
            <a:r>
              <a:rPr dirty="0"/>
              <a:t>Line used for prediction of y given x values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ABBE90-12EC-53B3-6E7A-90639257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05" y="1690688"/>
            <a:ext cx="5524901" cy="39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Testing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Data scientist responsible for validating model</a:t>
            </a:r>
          </a:p>
          <a:p>
            <a:pPr lvl="0"/>
            <a:r>
              <a:t>Test Gaussian residuals graphically and statistically</a:t>
            </a:r>
          </a:p>
          <a:p>
            <a:pPr lvl="0"/>
            <a:r>
              <a:t>Check homoscedasticity with residuals vs fitted plot</a:t>
            </a:r>
          </a:p>
          <a:p>
            <a:pPr lvl="0"/>
            <a:r>
              <a:t>Use diagnostic plots and formal tests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Residual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Residuals represent deviation from predicted values</a:t>
            </a:r>
          </a:p>
          <a:p>
            <a:pPr lvl="0"/>
            <a:r>
              <a:t>Should be Gaussian distributed with mean zero</a:t>
            </a:r>
          </a:p>
          <a:p>
            <a:pPr lvl="0"/>
            <a:r>
              <a:t>Use histogram and q-q plots for visual assessment</a:t>
            </a:r>
          </a:p>
          <a:p>
            <a:pPr lvl="0"/>
            <a:r>
              <a:t>Shapiro-Wilk test for formal normality testing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37B1CB-26C8-DA3E-C26A-9261C3D2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08" y="3918116"/>
            <a:ext cx="3895183" cy="27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cessi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EB8C77-E53E-429C-A2EC-5C22E1B9313F}" vid="{3445B5F1-8603-4D94-9ACD-ECD6EB681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Accessible</vt:lpstr>
      <vt:lpstr>Regression</vt:lpstr>
      <vt:lpstr>Learning Objectives</vt:lpstr>
      <vt:lpstr>Regression to the Mean</vt:lpstr>
      <vt:lpstr>The Question of Simple Regression</vt:lpstr>
      <vt:lpstr>Regression Model Components</vt:lpstr>
      <vt:lpstr>Data and Assumptions</vt:lpstr>
      <vt:lpstr>Graphing Regression</vt:lpstr>
      <vt:lpstr>Testing Assumptions</vt:lpstr>
      <vt:lpstr>Residual Analysis</vt:lpstr>
      <vt:lpstr>Homoscedasticity Assessment</vt:lpstr>
      <vt:lpstr>Regression Results Interpretation</vt:lpstr>
      <vt:lpstr>Reporting Regression Results</vt:lpstr>
      <vt:lpstr>Alternatives to Regression</vt:lpstr>
      <vt:lpstr>Practice Exercises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Accessible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Ed Harris</cp:lastModifiedBy>
  <cp:revision>3</cp:revision>
  <dcterms:created xsi:type="dcterms:W3CDTF">2025-07-07T10:19:01Z</dcterms:created>
  <dcterms:modified xsi:type="dcterms:W3CDTF">2025-07-08T14:07:38Z</dcterms:modified>
</cp:coreProperties>
</file>