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app0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package/2006/relationships/metadata/extended-properties" Target="docProps/app0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7B389-BCFD-877D-F546-82ADAA71A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3FB0D7-8490-EB94-A6EE-313835929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93A00-FF00-9C01-4A4B-CD2227BFB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CF1A7-0A24-3456-578C-11FCCE232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54806-9638-A4C0-8280-622A4C95A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22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54F40-5657-B84B-5EBB-68F8569C3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217EBE-FA1C-87B9-7777-10F0B3286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DDB45-A506-346B-0A69-C3DCFA33E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29928-E123-796F-F856-DB2D49688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631D0-D481-EE98-8800-DA30A471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69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B8A7F3-39CB-9C87-DE16-D4242D8A19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33B132-DF94-DE9F-1C9E-113396EA0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15072-F10E-616A-002E-472E5A15E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A6573-D0CF-9E4A-092A-F550E85F0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4D222-2A10-22A8-4AC8-1A9226FBF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88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6A1BD-78C5-5CF7-78B6-0794D87F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89409-4FE5-857B-E042-E02189516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8F357-5CE0-92F4-073B-33693B2CA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67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4AE3-1A44-7BF1-23B7-DAEF9D0E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46844-194D-BE44-5B4B-DF68C95CA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29141-71D1-B3C3-4404-2D8380EFE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8259C-29E0-58AC-7E93-A3903E0F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36B1D-FB56-3BB7-EA5A-090E34D35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9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9FC14-7AF5-69EE-C4D3-5EF6073B4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08056-6333-3D69-A4C9-DDF04BE2E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324D4-5482-505B-2B33-75FEC588B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4E910A-587C-2EC8-6A2C-5FF76605C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E4256-5857-C4D2-DFCE-3914A8AE9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1E9B9-6383-D054-C576-7916AB00B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44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76E5E-FF4B-B163-2B07-8ED63FEB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8D7CD2-F8CB-BDF2-3B95-D7BC521A2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0B3621-0D27-9595-5230-7B92BFB04F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D572AD-5EA0-7CE7-84F0-AB53E2FD0A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EFFB81-FB41-7DC7-C9D0-333932FC3F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7F3CC1-98B8-EA97-7AF9-44B33467F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3EDD-4B69-709D-34E1-5B564F1C0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E92EA-109E-3686-BB77-D715BBDC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62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4BBDF-A325-9C7C-2A20-BB37DA4C8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4103D1-D9E0-FFFC-5C09-311EC104B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CCB0E8-64D9-CC91-AF09-FB628D94D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38D75E-2F0E-685D-B71A-FC4ACAFAF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49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9D3D28-9A8D-14AC-467D-ACA34481C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5F388A-9284-9329-DE1F-F5B8F9053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8757FF-6DB7-6CCB-7F72-8DF37C73F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161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D92B7-2054-95C5-4B27-C21ED4990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88ECE-9BB6-5FBB-141F-7D83519EE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B6E264-3EF8-6F9E-9E47-F802526C8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75D3C9-F9E2-3B70-893C-DA2996159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086350-1E32-5974-2FD1-18517DC7B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EB10FA-A63A-3A49-0732-18AF53B4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878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FBD89-346E-69E2-C1A2-2D4C2636C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7F3B85-27B3-CF56-C0B2-4407DB91FB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3B159C-6E83-B2BA-27E7-7838AC6A1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908ABA-13FA-9931-5DA7-018CA5163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8875E6-935B-B7BA-56B3-7B7F6FF26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F62FAC-D0D7-D277-D1F3-465EC51A8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88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587D49-3254-50BC-5DCB-8810FB691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A7D8D3-001E-DF4F-C8C1-197084240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EC119-91C8-F624-B6DD-0DBDB997E4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2D85C-B19D-A3E6-4DA0-4332F227DD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E91C1-F848-6534-2E28-CD2BDDD02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5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4AE3-1A44-7BF1-23B7-DAEF9D0E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/>
          <a:lstStyle/>
          <a:p>
            <a:pPr marL="0" lvl="0" indent="0">
              <a:buNone/>
            </a:pPr>
            <a:r>
              <a:t>T-test</a:t>
            </a:r>
          </a:p>
        </p:txBody>
      </p:sp>
      <p:pic>
        <p:nvPicPr>
          <p:cNvPr id="3" name="Picture 4" descr="Data Science Toolkit">
            <a:extLst>
              <a:ext uri="{FF2B5EF4-FFF2-40B4-BE49-F238E27FC236}">
                <a16:creationId xmlns:a16="http://schemas.microsoft.com/office/drawing/2014/main" id="{11FB4200-1ED1-DCF1-7331-944ED6836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46" y="89738"/>
            <a:ext cx="2797816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F06954C-7F73-64C4-F41F-6D8E48C6A5EC}"/>
              </a:ext>
            </a:extLst>
          </p:cNvPr>
          <p:cNvSpPr txBox="1"/>
          <p:nvPr/>
        </p:nvSpPr>
        <p:spPr>
          <a:xfrm>
            <a:off x="3311662" y="832032"/>
            <a:ext cx="44734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/>
              <a:t>https://RStatsBootcamp.com/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007A5FA-2BBE-BA4C-03E5-5533DF72ED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6712" y="629738"/>
            <a:ext cx="324000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Graphical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Histogram and q-q plot for each sample separately</a:t>
            </a:r>
          </a:p>
          <a:p>
            <a:pPr lvl="0"/>
            <a:r>
              <a:t>Compare to expected Gaussian distribution</a:t>
            </a:r>
          </a:p>
          <a:p>
            <a:pPr lvl="0"/>
            <a:r>
              <a:t>Look for systematic deviations from normality</a:t>
            </a:r>
          </a:p>
          <a:p>
            <a:pPr lvl="0"/>
            <a:r>
              <a:t>Consider sample size in interpretation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Mann-Whitney U-test Alternative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Non-parametric alternative when assumptions not met</a:t>
            </a:r>
          </a:p>
          <a:p>
            <a:pPr lvl="0"/>
            <a:r>
              <a:t>Uses wilcox.test() function in R</a:t>
            </a:r>
          </a:p>
          <a:p>
            <a:pPr lvl="0"/>
            <a:r>
              <a:t>Good choice for small samples or skewed distributions</a:t>
            </a:r>
          </a:p>
          <a:p>
            <a:pPr lvl="0"/>
            <a:r>
              <a:t>Less statistical power but no distributional assumptions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Results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Report test statistic, degrees of freedom, p-value</a:t>
            </a:r>
          </a:p>
          <a:p>
            <a:pPr lvl="0"/>
            <a:r>
              <a:t>Example: “significant difference (2-sample t-test: t = -8.63, df = 11.9, P &lt; 0.0001)”</a:t>
            </a:r>
          </a:p>
          <a:p>
            <a:pPr lvl="0"/>
            <a:r>
              <a:t>Always include all three key quantities</a:t>
            </a:r>
          </a:p>
          <a:p>
            <a:pPr lvl="0"/>
            <a:r>
              <a:t>Format p-values appropriately (P &lt; 0.0001 for small values)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Practice Exercises</a:t>
            </a:r>
          </a:p>
        </p:txBody>
      </p:sp>
      <p:pic>
        <p:nvPicPr>
          <p:cNvPr id="6" name="Picture 5" descr="A cat sitting on a computer&#10;&#10;AI-generated content may be incorrect.">
            <a:extLst>
              <a:ext uri="{FF2B5EF4-FFF2-40B4-BE49-F238E27FC236}">
                <a16:creationId xmlns:a16="http://schemas.microsoft.com/office/drawing/2014/main" id="{D2E0F507-A649-BEC3-934D-D62F9A7982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453" y="1417320"/>
            <a:ext cx="7883093" cy="52553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Articulate the question of the t-test</a:t>
            </a:r>
          </a:p>
          <a:p>
            <a:pPr lvl="0"/>
            <a:r>
              <a:t>Evaluate data and assumptions for t-test</a:t>
            </a:r>
          </a:p>
          <a:p>
            <a:pPr lvl="0"/>
            <a:r>
              <a:t>Graph t-test data appropriately</a:t>
            </a:r>
          </a:p>
          <a:p>
            <a:pPr lvl="0"/>
            <a:r>
              <a:t>Perform tests and alternatives for t-test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Student’s T-test Origins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Foundation of modern statistical science</a:t>
            </a:r>
          </a:p>
          <a:p>
            <a:pPr lvl="0"/>
            <a:r>
              <a:t>Invented by William Sealy Gosset at Guinness brewery</a:t>
            </a:r>
          </a:p>
          <a:p>
            <a:pPr lvl="0"/>
            <a:r>
              <a:t>Published anonymously as “Student” for commercial protection</a:t>
            </a:r>
          </a:p>
          <a:p>
            <a:pPr lvl="0"/>
            <a:r>
              <a:t>Refined and supported by R.A. Fisher</a:t>
            </a:r>
          </a:p>
        </p:txBody>
      </p:sp>
      <p:pic>
        <p:nvPicPr>
          <p:cNvPr id="2050" name="Picture 2" descr="A Gentle Introduction to Student's T-Test - Sefik Ilkin Serengil">
            <a:extLst>
              <a:ext uri="{FF2B5EF4-FFF2-40B4-BE49-F238E27FC236}">
                <a16:creationId xmlns:a16="http://schemas.microsoft.com/office/drawing/2014/main" id="{7FED72CB-AA97-C135-DA6B-5EB4028880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842" y="4006098"/>
            <a:ext cx="1761772" cy="2577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3D0762B-1BD1-1C3A-10C3-0214A77973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3176" y="4096586"/>
            <a:ext cx="1303863" cy="239628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The Question of the T-test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55702" cy="4351338"/>
          </a:xfrm>
        </p:spPr>
        <p:txBody>
          <a:bodyPr/>
          <a:lstStyle/>
          <a:p>
            <a:pPr lvl="0"/>
            <a:r>
              <a:rPr dirty="0"/>
              <a:t>Compare populations using independent samples</a:t>
            </a:r>
          </a:p>
          <a:p>
            <a:pPr lvl="0"/>
            <a:r>
              <a:rPr dirty="0"/>
              <a:t>Three common versions: 2 independent samples, 1 sample vs known mean, paired samples</a:t>
            </a:r>
          </a:p>
          <a:p>
            <a:pPr lvl="0"/>
            <a:r>
              <a:rPr dirty="0"/>
              <a:t>Basic question: are means different between groups?</a:t>
            </a:r>
          </a:p>
          <a:p>
            <a:pPr lvl="0"/>
            <a:r>
              <a:rPr dirty="0"/>
              <a:t>Used to test if samples came from different populations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Two Independent Samples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640238" cy="4351338"/>
          </a:xfrm>
        </p:spPr>
        <p:txBody>
          <a:bodyPr/>
          <a:lstStyle/>
          <a:p>
            <a:pPr lvl="0"/>
            <a:r>
              <a:rPr dirty="0"/>
              <a:t>Numeric variable measured in two samples</a:t>
            </a:r>
          </a:p>
          <a:p>
            <a:pPr lvl="0"/>
            <a:r>
              <a:rPr dirty="0"/>
              <a:t>Question: are sample means different?</a:t>
            </a:r>
          </a:p>
          <a:p>
            <a:pPr lvl="0"/>
            <a:r>
              <a:rPr dirty="0"/>
              <a:t>Data in “long format” (one numeric, one factor) or “wide format” (two numeric vectors)</a:t>
            </a:r>
          </a:p>
          <a:p>
            <a:pPr lvl="0"/>
            <a:r>
              <a:rPr dirty="0"/>
              <a:t>Traditional visualization: boxplot with optional raw data points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568F6E0B-245B-8C58-B281-C5A29873ED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239" y="1947958"/>
            <a:ext cx="5290415" cy="3778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One Sample vs Known Mean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382109" cy="4351338"/>
          </a:xfrm>
        </p:spPr>
        <p:txBody>
          <a:bodyPr/>
          <a:lstStyle/>
          <a:p>
            <a:pPr lvl="0"/>
            <a:r>
              <a:rPr dirty="0"/>
              <a:t>One sample compared to known population mean</a:t>
            </a:r>
          </a:p>
          <a:p>
            <a:pPr lvl="0"/>
            <a:r>
              <a:rPr dirty="0"/>
              <a:t>Question: did sample come from population with known mean?</a:t>
            </a:r>
          </a:p>
          <a:p>
            <a:pPr lvl="0"/>
            <a:r>
              <a:rPr dirty="0"/>
              <a:t>Data: single numeric vector and population mean value</a:t>
            </a:r>
          </a:p>
          <a:p>
            <a:pPr lvl="0"/>
            <a:r>
              <a:rPr dirty="0"/>
              <a:t>Visualization: boxplot with reference line for known mean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F1E24645-AA6E-8AAF-D11F-000F28C4A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516" y="1759789"/>
            <a:ext cx="5039265" cy="359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Paired Samples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864525" cy="4351338"/>
          </a:xfrm>
        </p:spPr>
        <p:txBody>
          <a:bodyPr/>
          <a:lstStyle/>
          <a:p>
            <a:pPr lvl="0"/>
            <a:r>
              <a:rPr dirty="0"/>
              <a:t>Individual observations in samples are not independent</a:t>
            </a:r>
          </a:p>
          <a:p>
            <a:pPr lvl="0"/>
            <a:r>
              <a:rPr dirty="0"/>
              <a:t>Examples: before/after treatment, spatially paired plots</a:t>
            </a:r>
          </a:p>
          <a:p>
            <a:pPr lvl="0"/>
            <a:r>
              <a:rPr dirty="0"/>
              <a:t>Each pair represents relationship between measurements</a:t>
            </a:r>
          </a:p>
          <a:p>
            <a:pPr lvl="0"/>
            <a:r>
              <a:rPr dirty="0"/>
              <a:t>Visualization shows tendency for change between paired observations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B4CA46F3-EDAE-EEF7-145F-D4E57FA22E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271" y="1690688"/>
            <a:ext cx="5381446" cy="3843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T-test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Gaussian distribution within each sample (not combined)</a:t>
            </a:r>
          </a:p>
          <a:p>
            <a:pPr lvl="0"/>
            <a:r>
              <a:t>Homoscedasticity (equal variance between samples)</a:t>
            </a:r>
          </a:p>
          <a:p>
            <a:pPr lvl="0"/>
            <a:r>
              <a:t>Independence of observations</a:t>
            </a:r>
          </a:p>
          <a:p>
            <a:pPr lvl="0"/>
            <a:r>
              <a:t>T-test somewhat robust to assumption violations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Assumption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Test Gaussian distribution separately for each group</a:t>
            </a:r>
          </a:p>
          <a:p>
            <a:pPr lvl="0"/>
            <a:r>
              <a:t>Use histograms, q-q plots, and Shapiro-Wilk test</a:t>
            </a:r>
          </a:p>
          <a:p>
            <a:pPr lvl="0"/>
            <a:r>
              <a:t>Check variance equality with Bartlett test or visual comparison</a:t>
            </a:r>
          </a:p>
          <a:p>
            <a:pPr lvl="0"/>
            <a:r>
              <a:t>Independence assumption critical and related to study design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A24FDC97-9DEA-5792-AE17-6D17C5186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07" y="3900167"/>
            <a:ext cx="3983966" cy="2845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ccessibl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18EB8C77-E53E-429C-A2EC-5C22E1B9313F}" vid="{3445B5F1-8603-4D94-9ACD-ECD6EB6819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403</Words>
  <Application>Microsoft Office PowerPoint</Application>
  <PresentationFormat>Widescreen</PresentationFormat>
  <Paragraphs>58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Accessible</vt:lpstr>
      <vt:lpstr>T-test</vt:lpstr>
      <vt:lpstr>Learning Objectives</vt:lpstr>
      <vt:lpstr>Student’s T-test Origins</vt:lpstr>
      <vt:lpstr>The Question of the T-test</vt:lpstr>
      <vt:lpstr>Two Independent Samples</vt:lpstr>
      <vt:lpstr>One Sample vs Known Mean</vt:lpstr>
      <vt:lpstr>Paired Samples</vt:lpstr>
      <vt:lpstr>T-test Assumptions</vt:lpstr>
      <vt:lpstr>Assumption Testing</vt:lpstr>
      <vt:lpstr>Graphical Assessment</vt:lpstr>
      <vt:lpstr>Mann-Whitney U-test Alternative</vt:lpstr>
      <vt:lpstr>Results Reporting</vt:lpstr>
      <vt:lpstr>Practice Exercises</vt:lpstr>
    </vt:vector>
  </TitlesOfParts>
  <LinksUpToDate>false</LinksUpToDate>
  <SharedDoc>false</SharedDoc>
  <HyperlinksChanged>false</HyperlinksChanged>
  <AppVersion>16.0000</AppVersion>
</Properties>
</file>

<file path=docProps/app0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Accessible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>Ed Harris</cp:lastModifiedBy>
  <cp:revision>4</cp:revision>
  <dcterms:created xsi:type="dcterms:W3CDTF">2025-07-07T10:19:01Z</dcterms:created>
  <dcterms:modified xsi:type="dcterms:W3CDTF">2025-07-08T14:15:29Z</dcterms:modified>
</cp:coreProperties>
</file>