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package/2006/relationships/metadata/extended-properties" Target="docProps/app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7" r:id="rId14"/>
    <p:sldId id="268" r:id="rId15"/>
    <p:sldId id="26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7B389-BCFD-877D-F546-82ADAA71A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3FB0D7-8490-EB94-A6EE-313835929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93A00-FF00-9C01-4A4B-CD2227BF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CF1A7-0A24-3456-578C-11FCCE23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54806-9638-A4C0-8280-622A4C95A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22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54F40-5657-B84B-5EBB-68F8569C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217EBE-FA1C-87B9-7777-10F0B3286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DDB45-A506-346B-0A69-C3DCFA33E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29928-E123-796F-F856-DB2D49688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631D0-D481-EE98-8800-DA30A471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69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B8A7F3-39CB-9C87-DE16-D4242D8A19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3B132-DF94-DE9F-1C9E-113396EA0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15072-F10E-616A-002E-472E5A15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A6573-D0CF-9E4A-092A-F550E85F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4D222-2A10-22A8-4AC8-1A9226FBF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88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6A1BD-78C5-5CF7-78B6-0794D87F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89409-4FE5-857B-E042-E02189516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8F357-5CE0-92F4-073B-33693B2CA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67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46844-194D-BE44-5B4B-DF68C95CA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29141-71D1-B3C3-4404-2D8380EF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8259C-29E0-58AC-7E93-A3903E0F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36B1D-FB56-3BB7-EA5A-090E34D3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9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9FC14-7AF5-69EE-C4D3-5EF6073B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08056-6333-3D69-A4C9-DDF04BE2E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324D4-5482-505B-2B33-75FEC588B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E910A-587C-2EC8-6A2C-5FF76605C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E4256-5857-C4D2-DFCE-3914A8AE9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1E9B9-6383-D054-C576-7916AB00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44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76E5E-FF4B-B163-2B07-8ED63FEB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D7CD2-F8CB-BDF2-3B95-D7BC521A2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B3621-0D27-9595-5230-7B92BFB04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D572AD-5EA0-7CE7-84F0-AB53E2FD0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EFFB81-FB41-7DC7-C9D0-333932FC3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7F3CC1-98B8-EA97-7AF9-44B33467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3EDD-4B69-709D-34E1-5B564F1C0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E92EA-109E-3686-BB77-D715BBDC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62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4BBDF-A325-9C7C-2A20-BB37DA4C8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103D1-D9E0-FFFC-5C09-311EC104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CCB0E8-64D9-CC91-AF09-FB628D94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8D75E-2F0E-685D-B71A-FC4ACAFAF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49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9D3D28-9A8D-14AC-467D-ACA34481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F388A-9284-9329-DE1F-F5B8F905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757FF-6DB7-6CCB-7F72-8DF37C73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6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92B7-2054-95C5-4B27-C21ED499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88ECE-9BB6-5FBB-141F-7D83519EE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6E264-3EF8-6F9E-9E47-F802526C8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5D3C9-F9E2-3B70-893C-DA2996159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86350-1E32-5974-2FD1-18517DC7B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B10FA-A63A-3A49-0732-18AF53B4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7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FBD89-346E-69E2-C1A2-2D4C2636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7F3B85-27B3-CF56-C0B2-4407DB91FB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B159C-6E83-B2BA-27E7-7838AC6A1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908ABA-13FA-9931-5DA7-018CA5163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875E6-935B-B7BA-56B3-7B7F6FF2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62FAC-D0D7-D277-D1F3-465EC51A8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88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587D49-3254-50BC-5DCB-8810FB691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A7D8D3-001E-DF4F-C8C1-197084240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EC119-91C8-F624-B6DD-0DBDB997E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2D85C-B19D-A3E6-4DA0-4332F227D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91C1-F848-6534-2E28-CD2BDDD02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5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pPr marL="0" lvl="0" indent="0">
              <a:buNone/>
            </a:pPr>
            <a:r>
              <a:t>ANOVA</a:t>
            </a:r>
          </a:p>
        </p:txBody>
      </p:sp>
      <p:pic>
        <p:nvPicPr>
          <p:cNvPr id="3" name="Picture 4" descr="Data Science Toolkit">
            <a:extLst>
              <a:ext uri="{FF2B5EF4-FFF2-40B4-BE49-F238E27FC236}">
                <a16:creationId xmlns:a16="http://schemas.microsoft.com/office/drawing/2014/main" id="{8D0CB194-1F23-2A60-044D-E48A88B17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46" y="89738"/>
            <a:ext cx="2797816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107138D-1981-69F7-8738-6CFB208E45B9}"/>
              </a:ext>
            </a:extLst>
          </p:cNvPr>
          <p:cNvSpPr txBox="1"/>
          <p:nvPr/>
        </p:nvSpPr>
        <p:spPr>
          <a:xfrm>
            <a:off x="3311662" y="832032"/>
            <a:ext cx="4473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https://RStatsBootcamp.com/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61DD96A-171F-E9DC-16B6-168418860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372" y="301718"/>
            <a:ext cx="3600000" cy="2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Graphing ANOVA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20352" cy="4351338"/>
          </a:xfrm>
        </p:spPr>
        <p:txBody>
          <a:bodyPr/>
          <a:lstStyle/>
          <a:p>
            <a:pPr lvl="0"/>
            <a:r>
              <a:rPr dirty="0"/>
              <a:t>Classic visualization: boxplot by factor levels</a:t>
            </a:r>
          </a:p>
          <a:p>
            <a:pPr lvl="0"/>
            <a:r>
              <a:rPr dirty="0"/>
              <a:t>Show central tendency separately for each group</a:t>
            </a:r>
          </a:p>
          <a:p>
            <a:pPr lvl="0"/>
            <a:r>
              <a:rPr dirty="0"/>
              <a:t>Add raw data points over box summaries</a:t>
            </a:r>
          </a:p>
          <a:p>
            <a:pPr lvl="0"/>
            <a:r>
              <a:rPr dirty="0"/>
              <a:t>Include reference line for grand mean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A7814B2D-58F3-39B5-BBF8-8C692B035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5436" y="1825625"/>
            <a:ext cx="4986688" cy="3561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ANOVA F Test and Alternatives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Use aov() function for basic ANOVA</a:t>
            </a:r>
          </a:p>
          <a:p>
            <a:pPr lvl="0"/>
            <a:r>
              <a:t>Alternative: lm() for contrasts and linear model approach</a:t>
            </a:r>
          </a:p>
          <a:p>
            <a:pPr lvl="0"/>
            <a:r>
              <a:t>Output in classic ANOVA table format</a:t>
            </a:r>
          </a:p>
          <a:p>
            <a:pPr lvl="0"/>
            <a:r>
              <a:t>F statistic, degrees of freedom, and p-value reported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E868A1D-9D0A-26B3-96E7-E26068C873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5374" y="438832"/>
            <a:ext cx="6658648" cy="623059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891EB23-82B9-0E76-E89C-4D8F4E8ACC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184" y="1633286"/>
            <a:ext cx="2943636" cy="359142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0D1170-5121-8936-D10E-664A00BE5C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96576" y="1875060"/>
            <a:ext cx="1745312" cy="310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032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Contrasts and Post Hoc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Set reference level with relevel() function</a:t>
            </a:r>
          </a:p>
          <a:p>
            <a:pPr lvl="0"/>
            <a:r>
              <a:t>Compare each factor level to reference</a:t>
            </a:r>
          </a:p>
          <a:p>
            <a:pPr lvl="0"/>
            <a:r>
              <a:t>Post hoc tests for all pairwise comparisons</a:t>
            </a:r>
          </a:p>
          <a:p>
            <a:pPr lvl="0"/>
            <a:r>
              <a:t>Bonferroni adjustment for multiple testing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Multiple Comparison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Bonferroni adjustment: conservative, divides alpha by comparisons</a:t>
            </a:r>
          </a:p>
          <a:p>
            <a:pPr lvl="0"/>
            <a:r>
              <a:t>Tukey HSD: less conservative, ideal for 1-way ANOVA</a:t>
            </a:r>
          </a:p>
          <a:p>
            <a:pPr lvl="0"/>
            <a:r>
              <a:t>Both control Type I error rate across tests</a:t>
            </a:r>
          </a:p>
          <a:p>
            <a:pPr lvl="0"/>
            <a:r>
              <a:t>Choose based on research questions and context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Non-parametric Alternative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Kruskal-Wallis test when assumptions not met</a:t>
            </a:r>
          </a:p>
          <a:p>
            <a:pPr lvl="0"/>
            <a:r>
              <a:t>Less statistical power but no distributional requirements</a:t>
            </a:r>
          </a:p>
          <a:p>
            <a:pPr lvl="0"/>
            <a:r>
              <a:t>Use kruskal.test() function in R</a:t>
            </a:r>
          </a:p>
          <a:p>
            <a:pPr lvl="0"/>
            <a:r>
              <a:t>Qualitatively similar interpretation to ANOVA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Practice Exercises</a:t>
            </a:r>
          </a:p>
        </p:txBody>
      </p:sp>
      <p:pic>
        <p:nvPicPr>
          <p:cNvPr id="6" name="Picture 5" descr="A cat sitting on a computer&#10;&#10;AI-generated content may be incorrect.">
            <a:extLst>
              <a:ext uri="{FF2B5EF4-FFF2-40B4-BE49-F238E27FC236}">
                <a16:creationId xmlns:a16="http://schemas.microsoft.com/office/drawing/2014/main" id="{D2E0F507-A649-BEC3-934D-D62F9A7982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453" y="1417320"/>
            <a:ext cx="7883093" cy="52553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Articulate the question of 1-way ANOVA</a:t>
            </a:r>
          </a:p>
          <a:p>
            <a:pPr lvl="0"/>
            <a:r>
              <a:t>Evaluate data and assumptions for 1-way ANOVA</a:t>
            </a:r>
          </a:p>
          <a:p>
            <a:pPr lvl="0"/>
            <a:r>
              <a:t>Graph 1-way ANOVA data effectively</a:t>
            </a:r>
          </a:p>
          <a:p>
            <a:pPr lvl="0"/>
            <a:r>
              <a:t>Perform tests and alternatives for 1-way ANOVA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Analysis of Variance (ANOVA)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Revolutionized objectivity in experimental data analysis</a:t>
            </a:r>
          </a:p>
          <a:p>
            <a:pPr lvl="0"/>
            <a:r>
              <a:t>Invented by R.A. Fisher at Rothamsted Research</a:t>
            </a:r>
          </a:p>
          <a:p>
            <a:pPr lvl="0"/>
            <a:r>
              <a:t>“Convenient method of arranging the arithmetic”</a:t>
            </a:r>
          </a:p>
          <a:p>
            <a:pPr lvl="0"/>
            <a:r>
              <a:t>Foundation of basic statistical practice today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The Question of 1-way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94120" cy="4351338"/>
          </a:xfrm>
        </p:spPr>
        <p:txBody>
          <a:bodyPr/>
          <a:lstStyle/>
          <a:p>
            <a:pPr lvl="0"/>
            <a:r>
              <a:rPr dirty="0"/>
              <a:t>One numeric continuous dependent variable</a:t>
            </a:r>
          </a:p>
          <a:p>
            <a:pPr lvl="0"/>
            <a:r>
              <a:rPr dirty="0"/>
              <a:t>Factor with 2 or more levels (often with control)</a:t>
            </a:r>
          </a:p>
          <a:p>
            <a:pPr lvl="0"/>
            <a:r>
              <a:rPr dirty="0"/>
              <a:t>When two levels: conceptually equivalent to t-test</a:t>
            </a:r>
          </a:p>
          <a:p>
            <a:pPr lvl="0"/>
            <a:r>
              <a:rPr dirty="0"/>
              <a:t>Test overall difference in means between factor levels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261EE10-3D4E-E0B8-D71D-7418259849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85"/>
          <a:stretch>
            <a:fillRect/>
          </a:stretch>
        </p:blipFill>
        <p:spPr bwMode="auto">
          <a:xfrm>
            <a:off x="7012808" y="1953928"/>
            <a:ext cx="4966563" cy="3140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ANOVA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Overall difference test between factor means</a:t>
            </a:r>
          </a:p>
          <a:p>
            <a:pPr lvl="0"/>
            <a:r>
              <a:t>Comparison of each level with control/reference</a:t>
            </a:r>
          </a:p>
          <a:p>
            <a:pPr lvl="0"/>
            <a:r>
              <a:t>Post hoc tests between specific factor levels</a:t>
            </a:r>
          </a:p>
          <a:p>
            <a:pPr lvl="0"/>
            <a:r>
              <a:t>Examination of sources of variation in dependent variable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F Ratio Test Statistic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Proportion of variance between groups relative to within groups</a:t>
            </a:r>
          </a:p>
          <a:p>
            <a:pPr lvl="0"/>
            <a:r>
              <a:t>Higher F values suggest greater likelihood of real differences</a:t>
            </a:r>
          </a:p>
          <a:p>
            <a:pPr lvl="0"/>
            <a:r>
              <a:t>Based on comparison of mean squares</a:t>
            </a:r>
          </a:p>
          <a:p>
            <a:pPr lvl="0"/>
            <a:r>
              <a:t>Foundation for significance testing in ANOVA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5D2638-4386-1B0C-0B4B-6C2E1E56AC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753" y="4001294"/>
            <a:ext cx="4760464" cy="252093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Data Format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Wide format: separate vectors for each factor level</a:t>
            </a:r>
          </a:p>
          <a:p>
            <a:pPr lvl="0"/>
            <a:r>
              <a:t>Long format (preferred): single numeric vector with factor vector</a:t>
            </a:r>
          </a:p>
          <a:p>
            <a:pPr lvl="0"/>
            <a:r>
              <a:t>Each row corresponds to single independent case</a:t>
            </a:r>
          </a:p>
          <a:p>
            <a:pPr lvl="0"/>
            <a:r>
              <a:t>Tidy Data standard preferred for analysis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ANOVA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Gaussian residuals (test graphically and with NHST)</a:t>
            </a:r>
          </a:p>
          <a:p>
            <a:pPr lvl="0"/>
            <a:r>
              <a:t>Homoscedasticity (residuals vs fitted values plot)</a:t>
            </a:r>
          </a:p>
          <a:p>
            <a:pPr lvl="0"/>
            <a:r>
              <a:t>Equality of variance (residual vs factor plot and NHST)</a:t>
            </a:r>
          </a:p>
          <a:p>
            <a:pPr lvl="0"/>
            <a:r>
              <a:t>Independent observations (assumed based on study design)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Assumption Testing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Use aov() to create model object</a:t>
            </a:r>
          </a:p>
          <a:p>
            <a:pPr lvl="0"/>
            <a:r>
              <a:t>Test Gaussian residuals with histogram and qqPlot()</a:t>
            </a:r>
          </a:p>
          <a:p>
            <a:pPr lvl="0"/>
            <a:r>
              <a:t>Shapiro-Wilk test for formal normality assessment</a:t>
            </a:r>
          </a:p>
          <a:p>
            <a:pPr lvl="0"/>
            <a:r>
              <a:t>Bartlett test for equality of variance across groups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essibl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8EB8C77-E53E-429C-A2EC-5C22E1B9313F}" vid="{3445B5F1-8603-4D94-9ACD-ECD6EB6819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444</Words>
  <Application>Microsoft Office PowerPoint</Application>
  <PresentationFormat>Widescreen</PresentationFormat>
  <Paragraphs>68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Aptos</vt:lpstr>
      <vt:lpstr>Aptos Display</vt:lpstr>
      <vt:lpstr>Arial</vt:lpstr>
      <vt:lpstr>Accessible</vt:lpstr>
      <vt:lpstr>ANOVA</vt:lpstr>
      <vt:lpstr>Learning Objectives</vt:lpstr>
      <vt:lpstr>Analysis of Variance (ANOVA)</vt:lpstr>
      <vt:lpstr>The Question of 1-way ANOVA</vt:lpstr>
      <vt:lpstr>ANOVA Applications</vt:lpstr>
      <vt:lpstr>F Ratio Test Statistic</vt:lpstr>
      <vt:lpstr>Data Format Requirements</vt:lpstr>
      <vt:lpstr>ANOVA Assumptions</vt:lpstr>
      <vt:lpstr>Assumption Testing Process</vt:lpstr>
      <vt:lpstr>Graphing ANOVA Data</vt:lpstr>
      <vt:lpstr>ANOVA F Test and Alternatives</vt:lpstr>
      <vt:lpstr>PowerPoint Presentation</vt:lpstr>
      <vt:lpstr>Contrasts and Post Hoc Testing</vt:lpstr>
      <vt:lpstr>Multiple Comparison Methods</vt:lpstr>
      <vt:lpstr>Non-parametric Alternative</vt:lpstr>
      <vt:lpstr>Practice Exercises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Accessible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>Ed Harris</cp:lastModifiedBy>
  <cp:revision>3</cp:revision>
  <dcterms:created xsi:type="dcterms:W3CDTF">2025-07-07T10:19:01Z</dcterms:created>
  <dcterms:modified xsi:type="dcterms:W3CDTF">2025-07-08T14:39:43Z</dcterms:modified>
</cp:coreProperties>
</file>