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389-BCFD-877D-F546-82ADAA71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B0D7-8490-EB94-A6EE-31383592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3A00-FF00-9C01-4A4B-CD2227BF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F1A7-0A24-3456-578C-11FCCE2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54806-9638-A4C0-8280-622A4C95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4F40-5657-B84B-5EBB-68F8569C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17EBE-FA1C-87B9-7777-10F0B3286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DB45-A506-346B-0A69-C3DCFA33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9928-E123-796F-F856-DB2D4968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31D0-D481-EE98-8800-DA30A47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8A7F3-39CB-9C87-DE16-D4242D8A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3B132-DF94-DE9F-1C9E-113396E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5072-F10E-616A-002E-472E5A15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A6573-D0CF-9E4A-092A-F550E85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D222-2A10-22A8-4AC8-1A9226FB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1BD-78C5-5CF7-78B6-0794D87F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9409-4FE5-857B-E042-E0218951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F357-5CE0-92F4-073B-33693B2C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7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46844-194D-BE44-5B4B-DF68C95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141-71D1-B3C3-4404-2D8380EF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259C-29E0-58AC-7E93-A3903E0F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6B1D-FB56-3BB7-EA5A-090E34D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FC14-7AF5-69EE-C4D3-5EF6073B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6-6333-3D69-A4C9-DDF04BE2E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24D4-5482-505B-2B33-75FEC588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910A-587C-2EC8-6A2C-5FF7660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4256-5857-C4D2-DFCE-3914A8A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1E9B9-6383-D054-C576-7916AB0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4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6E5E-FF4B-B163-2B07-8ED63FEB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7CD2-F8CB-BDF2-3B95-D7BC521A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B3621-0D27-9595-5230-7B92BFB04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572AD-5EA0-7CE7-84F0-AB53E2FD0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FFB81-FB41-7DC7-C9D0-333932FC3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3CC1-98B8-EA97-7AF9-44B33467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C3EDD-4B69-709D-34E1-5B564F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E92EA-109E-3686-BB77-D715BBDC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2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BBDF-A325-9C7C-2A20-BB37DA4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103D1-D9E0-FFFC-5C09-311EC104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CB0E8-64D9-CC91-AF09-FB628D9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D75E-2F0E-685D-B71A-FC4ACAFA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D3D28-9A8D-14AC-467D-ACA34481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F388A-9284-9329-DE1F-F5B8F905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57FF-6DB7-6CCB-7F72-8DF37C7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92B7-2054-95C5-4B27-C21ED499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8ECE-9BB6-5FBB-141F-7D83519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264-3EF8-6F9E-9E47-F802526C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D3C9-F9E2-3B70-893C-DA299615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86350-1E32-5974-2FD1-18517DC7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B10FA-A63A-3A49-0732-18AF53B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BD89-346E-69E2-C1A2-2D4C263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F3B85-27B3-CF56-C0B2-4407DB91F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159C-6E83-B2BA-27E7-7838AC6A1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8ABA-13FA-9931-5DA7-018CA516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875E6-935B-B7BA-56B3-7B7F6FF2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62FAC-D0D7-D277-D1F3-465EC51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7D49-3254-50BC-5DCB-8810FB6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D8D3-001E-DF4F-C8C1-19708424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C119-91C8-F624-B6DD-0DBDB997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70B161-8950-4543-98EC-9F2A6A717D4A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D85C-B19D-A3E6-4DA0-4332F227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91C1-F848-6534-2E28-CD2BDDD0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BDE39-B1B8-45C1-BB61-0DB39BE7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4AE3-1A44-7BF1-23B7-DAEF9D0E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marL="0" lvl="0" indent="0">
              <a:buNone/>
            </a:pPr>
            <a:r>
              <a:t>Collaboration</a:t>
            </a:r>
          </a:p>
        </p:txBody>
      </p:sp>
      <p:pic>
        <p:nvPicPr>
          <p:cNvPr id="3" name="Picture 4" descr="Data Science Toolkit">
            <a:extLst>
              <a:ext uri="{FF2B5EF4-FFF2-40B4-BE49-F238E27FC236}">
                <a16:creationId xmlns:a16="http://schemas.microsoft.com/office/drawing/2014/main" id="{E4643CB5-2617-6A71-BD06-9887869D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6" y="89738"/>
            <a:ext cx="279781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E8DE0-912D-2F1D-19B9-49D8E5E2357A}"/>
              </a:ext>
            </a:extLst>
          </p:cNvPr>
          <p:cNvSpPr txBox="1"/>
          <p:nvPr/>
        </p:nvSpPr>
        <p:spPr>
          <a:xfrm>
            <a:off x="3311662" y="832032"/>
            <a:ext cx="447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https://RStatsBootcamp.com/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BE63F-0B57-E2D1-4519-F5DABC59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54" y="379562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Git Workflows for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Centralized workflow: simple approach for small teams</a:t>
            </a:r>
          </a:p>
          <a:p>
            <a:pPr lvl="0"/>
            <a:r>
              <a:t>Feature branch workflow: better for larger teams</a:t>
            </a:r>
          </a:p>
          <a:p>
            <a:pPr lvl="0"/>
            <a:r>
              <a:t>Forking workflow: common for open-source projects</a:t>
            </a:r>
          </a:p>
          <a:p>
            <a:pPr lvl="0"/>
            <a:r>
              <a:t>Choose appropriate workflow for team size and complexity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Code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Guidelines for reviewers: respectful, constructive, focus on code</a:t>
            </a:r>
          </a:p>
          <a:p>
            <a:pPr lvl="0"/>
            <a:r>
              <a:t>Guidelines for authors: explain changes, respond positively</a:t>
            </a:r>
          </a:p>
          <a:p>
            <a:pPr lvl="0"/>
            <a:r>
              <a:t>Keep pull requests focused and manageable</a:t>
            </a:r>
          </a:p>
          <a:p>
            <a:pPr lvl="0"/>
            <a:r>
              <a:t>Acknowledge good practices and thank reviewers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Maintaining 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Environment management with renv or conda</a:t>
            </a:r>
          </a:p>
          <a:p>
            <a:pPr lvl="0"/>
            <a:r>
              <a:t>Document system requirements and dependencies</a:t>
            </a:r>
          </a:p>
          <a:p>
            <a:pPr lvl="0"/>
            <a:r>
              <a:t>Establish protocols for data access and sharing</a:t>
            </a:r>
          </a:p>
          <a:p>
            <a:pPr lvl="0"/>
            <a:r>
              <a:t>Implement continuous integration for automated testing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Practice Exercises</a:t>
            </a:r>
          </a:p>
        </p:txBody>
      </p:sp>
      <p:pic>
        <p:nvPicPr>
          <p:cNvPr id="6" name="Picture 5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D2E0F507-A649-BEC3-934D-D62F9A79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53" y="1417320"/>
            <a:ext cx="7883093" cy="5255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Organize data science projects for effective collaboration</a:t>
            </a:r>
          </a:p>
          <a:p>
            <a:pPr lvl="0"/>
            <a:r>
              <a:t>Implement best practices for code sharing and documentation</a:t>
            </a:r>
          </a:p>
          <a:p>
            <a:pPr lvl="0"/>
            <a:r>
              <a:t>Use Git and GitHub for team-based workflows</a:t>
            </a:r>
          </a:p>
          <a:p>
            <a:pPr lvl="0"/>
            <a:r>
              <a:t>Maintain reproducibility in collaborative environments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Collaborative Workflows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Data science increasingly a team effort</a:t>
            </a:r>
          </a:p>
          <a:p>
            <a:pPr lvl="0"/>
            <a:r>
              <a:t>Requires more than technical skills - thoughtful organization</a:t>
            </a:r>
          </a:p>
          <a:p>
            <a:pPr lvl="0"/>
            <a:r>
              <a:t>Increases productivity through division of labor</a:t>
            </a:r>
          </a:p>
          <a:p>
            <a:pPr lvl="0"/>
            <a:r>
              <a:t>Improves quality through peer review and diverse perspectives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Collaboration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Enhanced creativity through diverse perspectives</a:t>
            </a:r>
          </a:p>
          <a:p>
            <a:pPr lvl="0"/>
            <a:r>
              <a:t>Continuity when team members change</a:t>
            </a:r>
          </a:p>
          <a:p>
            <a:pPr lvl="0"/>
            <a:r>
              <a:t>Systematic approach maximizing productivity</a:t>
            </a:r>
          </a:p>
          <a:p>
            <a:pPr lvl="0"/>
            <a:r>
              <a:t>Maintained reproducibility and quality standards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Project Organization for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769634" cy="4351338"/>
          </a:xfrm>
        </p:spPr>
        <p:txBody>
          <a:bodyPr/>
          <a:lstStyle/>
          <a:p>
            <a:pPr lvl="0"/>
            <a:r>
              <a:rPr dirty="0"/>
              <a:t>Well-organized structure helps team navigation</a:t>
            </a:r>
          </a:p>
          <a:p>
            <a:pPr lvl="0"/>
            <a:r>
              <a:rPr dirty="0"/>
              <a:t>Separate folders for data, code, results, documentation</a:t>
            </a:r>
          </a:p>
          <a:p>
            <a:pPr lvl="0"/>
            <a:r>
              <a:rPr dirty="0"/>
              <a:t>README.md with overview and setup instructions</a:t>
            </a:r>
          </a:p>
          <a:p>
            <a:pPr lvl="0"/>
            <a:r>
              <a:rPr dirty="0"/>
              <a:t>CONTRIBUTING.md with guidelines for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2DEE4-3AC8-821F-2CBD-1AD07E01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45" y="1546493"/>
            <a:ext cx="5527129" cy="4256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Essential Documentation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Project overview with setup instructions and usage examples</a:t>
            </a:r>
          </a:p>
          <a:p>
            <a:pPr lvl="0"/>
            <a:r>
              <a:t>Code comments explaining why, not just what</a:t>
            </a:r>
          </a:p>
          <a:p>
            <a:pPr lvl="0"/>
            <a:r>
              <a:t>Function documentation with purpose, parameters, examples</a:t>
            </a:r>
          </a:p>
          <a:p>
            <a:pPr lvl="0"/>
            <a:r>
              <a:t>Data dictionary describing variables and sources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Code Sharing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Follow consistent style guides (e.g., tidyverse style guide)</a:t>
            </a:r>
          </a:p>
          <a:p>
            <a:pPr lvl="0"/>
            <a:r>
              <a:t>Use consistent naming conventions throughout</a:t>
            </a:r>
          </a:p>
          <a:p>
            <a:pPr lvl="0"/>
            <a:r>
              <a:t>Format code for readability and understanding</a:t>
            </a:r>
          </a:p>
          <a:p>
            <a:pPr lvl="0"/>
            <a:r>
              <a:t>Consider linters and formatters for consistency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Modular Code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Break long scripts into functions</a:t>
            </a:r>
          </a:p>
          <a:p>
            <a:pPr lvl="0"/>
            <a:r>
              <a:t>Write code others can understand and reuse</a:t>
            </a:r>
          </a:p>
          <a:p>
            <a:pPr lvl="0"/>
            <a:r>
              <a:t>Clear function definitions with inputs and outputs</a:t>
            </a:r>
          </a:p>
          <a:p>
            <a:pPr lvl="0"/>
            <a:r>
              <a:t>Main workflow calling individual functions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C2D7-E417-70EE-D336-6C272962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Package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FE42-1672-993E-68F1-5E07C2E4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Ensure consistent package versions across team</a:t>
            </a:r>
          </a:p>
          <a:p>
            <a:pPr lvl="0"/>
            <a:r>
              <a:rPr dirty="0"/>
              <a:t>Use </a:t>
            </a:r>
            <a:r>
              <a:rPr b="1" dirty="0" err="1"/>
              <a:t>renv</a:t>
            </a:r>
            <a:r>
              <a:rPr dirty="0"/>
              <a:t> for project-specific package management</a:t>
            </a:r>
          </a:p>
          <a:p>
            <a:pPr lvl="0"/>
            <a:r>
              <a:rPr dirty="0"/>
              <a:t>Document package dependencies clearly</a:t>
            </a:r>
          </a:p>
          <a:p>
            <a:pPr lvl="0"/>
            <a:r>
              <a:rPr dirty="0"/>
              <a:t>Initialize and snapshot package environments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ssi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EB8C77-E53E-429C-A2EC-5C22E1B9313F}" vid="{3445B5F1-8603-4D94-9ACD-ECD6EB681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339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Accessible</vt:lpstr>
      <vt:lpstr>Collaboration</vt:lpstr>
      <vt:lpstr>Learning Objectives</vt:lpstr>
      <vt:lpstr>Why Collaborative Workflows Matter</vt:lpstr>
      <vt:lpstr>Key Collaboration Benefits</vt:lpstr>
      <vt:lpstr>Project Organization for Teams</vt:lpstr>
      <vt:lpstr>Essential Documentation Components</vt:lpstr>
      <vt:lpstr>Code Sharing Best Practices</vt:lpstr>
      <vt:lpstr>Modular Code Development</vt:lpstr>
      <vt:lpstr>Package Management</vt:lpstr>
      <vt:lpstr>Git Workflows for Teams</vt:lpstr>
      <vt:lpstr>Code Review Process</vt:lpstr>
      <vt:lpstr>Maintaining Reproducibility</vt:lpstr>
      <vt:lpstr>Practice Exercises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Accessible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Ed Harris</cp:lastModifiedBy>
  <cp:revision>4</cp:revision>
  <dcterms:created xsi:type="dcterms:W3CDTF">2025-07-07T10:19:01Z</dcterms:created>
  <dcterms:modified xsi:type="dcterms:W3CDTF">2025-07-08T16:18:00Z</dcterms:modified>
</cp:coreProperties>
</file>